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60" r:id="rId5"/>
    <p:sldId id="262" r:id="rId6"/>
    <p:sldId id="263" r:id="rId7"/>
    <p:sldId id="275" r:id="rId8"/>
    <p:sldId id="264" r:id="rId9"/>
    <p:sldId id="267" r:id="rId10"/>
    <p:sldId id="270" r:id="rId11"/>
    <p:sldId id="272" r:id="rId12"/>
    <p:sldId id="268" r:id="rId13"/>
    <p:sldId id="269" r:id="rId14"/>
    <p:sldId id="273" r:id="rId15"/>
    <p:sldId id="274" r:id="rId16"/>
  </p:sldIdLst>
  <p:sldSz cx="12192000" cy="6858000"/>
  <p:notesSz cx="7077075" cy="9393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7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1/21/2018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1/21/2018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Salmon : Types of Salmon</a:t>
            </a:r>
          </a:p>
        </p:txBody>
      </p:sp>
      <p:sp>
        <p:nvSpPr>
          <p:cNvPr id="5" name="Text Placeholder 4"/>
          <p:cNvSpPr>
            <a:spLocks noGrp="1"/>
          </p:cNvSpPr>
          <p:nvPr>
            <p:ph type="body" idx="1"/>
          </p:nvPr>
        </p:nvSpPr>
        <p:spPr/>
        <p:txBody>
          <a:bodyPr/>
          <a:lstStyle/>
          <a:p>
            <a:r>
              <a:rPr lang="en-US" dirty="0"/>
              <a:t>What are the five salmon species on the West Coast? </a:t>
            </a:r>
          </a:p>
        </p:txBody>
      </p:sp>
    </p:spTree>
    <p:extLst>
      <p:ext uri="{BB962C8B-B14F-4D97-AF65-F5344CB8AC3E}">
        <p14:creationId xmlns:p14="http://schemas.microsoft.com/office/powerpoint/2010/main" val="3193683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SALMON FINS</a:t>
            </a:r>
          </a:p>
        </p:txBody>
      </p:sp>
      <p:pic>
        <p:nvPicPr>
          <p:cNvPr id="14346" name="Picture 10" descr="http://spsseg.org/wp-content/uploads/2012/02/external-salmon-anatomy1.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7840" y="2028358"/>
            <a:ext cx="7485714" cy="291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39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Anadromous Journey</a:t>
            </a:r>
          </a:p>
        </p:txBody>
      </p:sp>
      <p:sp>
        <p:nvSpPr>
          <p:cNvPr id="3" name="Content Placeholder 2"/>
          <p:cNvSpPr>
            <a:spLocks noGrp="1"/>
          </p:cNvSpPr>
          <p:nvPr>
            <p:ph idx="1"/>
          </p:nvPr>
        </p:nvSpPr>
        <p:spPr/>
        <p:txBody>
          <a:bodyPr/>
          <a:lstStyle/>
          <a:p>
            <a:endParaRPr lang="en-US" dirty="0"/>
          </a:p>
          <a:p>
            <a:r>
              <a:rPr lang="en-US" sz="2800" dirty="0"/>
              <a:t>From fresh water in the rivers to a mix of fresh and salt water in the estuaries to salt water in the ocean, the salmon move through a series of different environments in order to survive. Salmon can travel hundreds of miles and leap over obstacles. Dams prevent salmon migration and humans have installed fish ladders to assist in the journey.  Its quite a </a:t>
            </a:r>
            <a:r>
              <a:rPr lang="en-US" sz="2800"/>
              <a:t>mysterious journey.</a:t>
            </a:r>
            <a:endParaRPr lang="en-US" sz="2800" dirty="0"/>
          </a:p>
        </p:txBody>
      </p:sp>
    </p:spTree>
    <p:extLst>
      <p:ext uri="{BB962C8B-B14F-4D97-AF65-F5344CB8AC3E}">
        <p14:creationId xmlns:p14="http://schemas.microsoft.com/office/powerpoint/2010/main" val="15527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most prevalent fish in the Van </a:t>
            </a:r>
            <a:r>
              <a:rPr lang="en-US" dirty="0" err="1"/>
              <a:t>Duzen</a:t>
            </a:r>
            <a:r>
              <a:rPr lang="en-US" dirty="0"/>
              <a:t> and Eel Rivers?</a:t>
            </a:r>
          </a:p>
        </p:txBody>
      </p:sp>
      <p:pic>
        <p:nvPicPr>
          <p:cNvPr id="1026" name="Picture 2" descr="Norther Pike Minnow in Eel River photo by Pat Higgi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2233946"/>
            <a:ext cx="5922818" cy="39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9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things salmon need in their spawning habitat.</a:t>
            </a:r>
          </a:p>
        </p:txBody>
      </p:sp>
      <p:pic>
        <p:nvPicPr>
          <p:cNvPr id="13314" name="Picture 2" descr="http://posrt.org/assets/image-gallery/gallery/habitat-pictures/_resampled/SetWidth800-Bull-and-Westslope-Cutthroat-Trout-Habitat-South-Salmo-Riv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9713" y="2052638"/>
            <a:ext cx="5594349"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4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62920-9750-4CAE-9DD0-EF1D2E4C035A}"/>
              </a:ext>
            </a:extLst>
          </p:cNvPr>
          <p:cNvSpPr>
            <a:spLocks noGrp="1"/>
          </p:cNvSpPr>
          <p:nvPr>
            <p:ph idx="1"/>
          </p:nvPr>
        </p:nvSpPr>
        <p:spPr>
          <a:xfrm>
            <a:off x="1103312" y="1037064"/>
            <a:ext cx="8946541" cy="5211336"/>
          </a:xfrm>
        </p:spPr>
        <p:txBody>
          <a:bodyPr/>
          <a:lstStyle/>
          <a:p>
            <a:r>
              <a:rPr lang="en-US" dirty="0"/>
              <a:t>Proper rock size to make </a:t>
            </a:r>
            <a:r>
              <a:rPr lang="en-US" dirty="0" err="1"/>
              <a:t>redds</a:t>
            </a:r>
            <a:r>
              <a:rPr lang="en-US" dirty="0"/>
              <a:t> and protect eggs</a:t>
            </a:r>
          </a:p>
          <a:p>
            <a:endParaRPr lang="en-US" dirty="0"/>
          </a:p>
          <a:p>
            <a:r>
              <a:rPr lang="en-US" dirty="0"/>
              <a:t>Clean, cold water</a:t>
            </a:r>
          </a:p>
          <a:p>
            <a:endParaRPr lang="en-US" dirty="0"/>
          </a:p>
          <a:p>
            <a:r>
              <a:rPr lang="en-US" dirty="0"/>
              <a:t>A reasonable flow</a:t>
            </a:r>
          </a:p>
          <a:p>
            <a:endParaRPr lang="en-US" dirty="0"/>
          </a:p>
          <a:p>
            <a:r>
              <a:rPr lang="en-US" dirty="0"/>
              <a:t>Oxygen in the riffles</a:t>
            </a:r>
          </a:p>
          <a:p>
            <a:endParaRPr lang="en-US" dirty="0"/>
          </a:p>
          <a:p>
            <a:r>
              <a:rPr lang="en-US" dirty="0"/>
              <a:t>Macroinvertebrates to eat when they become fry</a:t>
            </a:r>
          </a:p>
          <a:p>
            <a:endParaRPr lang="en-US" dirty="0"/>
          </a:p>
          <a:p>
            <a:r>
              <a:rPr lang="en-US" dirty="0"/>
              <a:t>Woody debris to hide as they become fry</a:t>
            </a:r>
          </a:p>
          <a:p>
            <a:pPr marL="0" indent="0">
              <a:buNone/>
            </a:pPr>
            <a:endParaRPr lang="en-US" dirty="0"/>
          </a:p>
        </p:txBody>
      </p:sp>
    </p:spTree>
    <p:extLst>
      <p:ext uri="{BB962C8B-B14F-4D97-AF65-F5344CB8AC3E}">
        <p14:creationId xmlns:p14="http://schemas.microsoft.com/office/powerpoint/2010/main" val="2813947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F19BAF3-7E20-4B9D-B544-BABAEEA1FA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950648F4-ABCD-4DF0-8641-76CFB235472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989BE678-777B-482A-A616-FEDC47B162E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CF1EB4BD-9C7E-4AA3-9681-C7EB0DA6250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94AAE3AA-3759-4D28-B0EF-575F25A5146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28BE0C3-2102-4820-B88B-A448B1840D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descr="Image result for steelhead">
            <a:extLst>
              <a:ext uri="{FF2B5EF4-FFF2-40B4-BE49-F238E27FC236}">
                <a16:creationId xmlns:a16="http://schemas.microsoft.com/office/drawing/2014/main" id="{EBBE2488-8169-44D1-B4E6-951FB8D93DC4}"/>
              </a:ext>
            </a:extLst>
          </p:cNvPr>
          <p:cNvPicPr>
            <a:picLocks noGrp="1" noChangeAspect="1" noChangeArrowheads="1"/>
          </p:cNvPicPr>
          <p:nvPr>
            <p:ph sz="half" idx="1"/>
          </p:nvPr>
        </p:nvPicPr>
        <p:blipFill rotWithShape="1">
          <a:blip r:embed="rId7">
            <a:extLst>
              <a:ext uri="{28A0092B-C50C-407E-A947-70E740481C1C}">
                <a14:useLocalDpi xmlns:a14="http://schemas.microsoft.com/office/drawing/2010/main" val="0"/>
              </a:ext>
            </a:extLst>
          </a:blip>
          <a:srcRect l="7263" r="9266" b="3"/>
          <a:stretch/>
        </p:blipFill>
        <p:spPr bwMode="auto">
          <a:xfrm>
            <a:off x="6091916" y="2052213"/>
            <a:ext cx="5451627"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E3A13E1-A317-470F-97A4-A7CD70A5DF96}"/>
              </a:ext>
            </a:extLst>
          </p:cNvPr>
          <p:cNvSpPr>
            <a:spLocks noGrp="1"/>
          </p:cNvSpPr>
          <p:nvPr>
            <p:ph type="title"/>
          </p:nvPr>
        </p:nvSpPr>
        <p:spPr>
          <a:xfrm>
            <a:off x="648930" y="629266"/>
            <a:ext cx="9252154" cy="1223983"/>
          </a:xfrm>
        </p:spPr>
        <p:txBody>
          <a:bodyPr vert="horz" lIns="91440" tIns="45720" rIns="91440" bIns="45720" rtlCol="0" anchor="t">
            <a:normAutofit/>
          </a:bodyPr>
          <a:lstStyle/>
          <a:p>
            <a:r>
              <a:rPr lang="en-US" dirty="0"/>
              <a:t>Are Steelhead Salmon?</a:t>
            </a:r>
          </a:p>
        </p:txBody>
      </p:sp>
      <p:sp>
        <p:nvSpPr>
          <p:cNvPr id="6" name="Content Placeholder 5">
            <a:extLst>
              <a:ext uri="{FF2B5EF4-FFF2-40B4-BE49-F238E27FC236}">
                <a16:creationId xmlns:a16="http://schemas.microsoft.com/office/drawing/2014/main" id="{343876E6-B606-44E2-8CA4-382D7D114A71}"/>
              </a:ext>
            </a:extLst>
          </p:cNvPr>
          <p:cNvSpPr>
            <a:spLocks noGrp="1"/>
          </p:cNvSpPr>
          <p:nvPr>
            <p:ph sz="half" idx="2"/>
          </p:nvPr>
        </p:nvSpPr>
        <p:spPr>
          <a:xfrm>
            <a:off x="902825" y="1853250"/>
            <a:ext cx="4538895" cy="4395150"/>
          </a:xfrm>
        </p:spPr>
        <p:txBody>
          <a:bodyPr vert="horz" lIns="91440" tIns="45720" rIns="91440" bIns="45720" rtlCol="0">
            <a:normAutofit/>
          </a:bodyPr>
          <a:lstStyle/>
          <a:p>
            <a:pPr>
              <a:lnSpc>
                <a:spcPct val="90000"/>
              </a:lnSpc>
            </a:pPr>
            <a:r>
              <a:rPr lang="en-US" dirty="0"/>
              <a:t>1. Steelhead is not a salmon but a trout.</a:t>
            </a:r>
          </a:p>
          <a:p>
            <a:pPr>
              <a:lnSpc>
                <a:spcPct val="90000"/>
              </a:lnSpc>
            </a:pPr>
            <a:r>
              <a:rPr lang="en-US" dirty="0"/>
              <a:t>2. It does come from the Salmonidae Family.</a:t>
            </a:r>
          </a:p>
          <a:p>
            <a:pPr>
              <a:lnSpc>
                <a:spcPct val="90000"/>
              </a:lnSpc>
            </a:pPr>
            <a:r>
              <a:rPr lang="en-US" dirty="0"/>
              <a:t>3. Steelhead is a different species.</a:t>
            </a:r>
          </a:p>
          <a:p>
            <a:pPr marL="0" indent="0">
              <a:lnSpc>
                <a:spcPct val="90000"/>
              </a:lnSpc>
            </a:pPr>
            <a:r>
              <a:rPr lang="en-US" dirty="0"/>
              <a:t>          Oncorhynchus mykiss</a:t>
            </a:r>
          </a:p>
          <a:p>
            <a:pPr>
              <a:lnSpc>
                <a:spcPct val="90000"/>
              </a:lnSpc>
            </a:pPr>
            <a:r>
              <a:rPr lang="en-US" dirty="0"/>
              <a:t>4. Steelhead has the same DNA as Rainbow trout.</a:t>
            </a:r>
          </a:p>
          <a:p>
            <a:pPr>
              <a:lnSpc>
                <a:spcPct val="90000"/>
              </a:lnSpc>
            </a:pPr>
            <a:r>
              <a:rPr lang="en-US" dirty="0"/>
              <a:t>Steelhead go to the ocean and back while rainbow trout stay in the river.</a:t>
            </a:r>
          </a:p>
          <a:p>
            <a:pPr>
              <a:lnSpc>
                <a:spcPct val="90000"/>
              </a:lnSpc>
            </a:pPr>
            <a:r>
              <a:rPr lang="en-US" dirty="0"/>
              <a:t>Steelhead spawn and live and return to the ocean. </a:t>
            </a:r>
          </a:p>
        </p:txBody>
      </p:sp>
    </p:spTree>
    <p:extLst>
      <p:ext uri="{BB962C8B-B14F-4D97-AF65-F5344CB8AC3E}">
        <p14:creationId xmlns:p14="http://schemas.microsoft.com/office/powerpoint/2010/main" val="135747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CHINOOK SALMON  </a:t>
            </a:r>
          </a:p>
        </p:txBody>
      </p:sp>
      <p:pic>
        <p:nvPicPr>
          <p:cNvPr id="2050" name="Picture 2" descr="https://encrypted-tbn1.gstatic.com/images?q=tbn:ANd9GcSfQhLOMkN621bQ2gXlcUl-NdiM2B_7pC6aXprUBPpZXQ7gQs9Bsw"/>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54313" y="2213264"/>
            <a:ext cx="5574466" cy="37095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inook Salm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13182" y="2213264"/>
            <a:ext cx="4935458" cy="370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83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COHO SALMON</a:t>
            </a:r>
          </a:p>
        </p:txBody>
      </p:sp>
      <p:pic>
        <p:nvPicPr>
          <p:cNvPr id="6146" name="Picture 2" descr="https://encrypted-tbn3.gstatic.com/images?q=tbn:ANd9GcTitkZktAZqYOxPT7nLBN4kv5dhSyYWU6Io0hALtIoDJ2ne7voU"/>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8408" y="2400299"/>
            <a:ext cx="5413117" cy="314844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1.gstatic.com/images?q=tbn:ANd9GcTadcPPM-YAcayAVO7FE78TdsEjCmaLETqNOwbwkgjOq5gctJpvpQ"/>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16585" y="2680855"/>
            <a:ext cx="5655615" cy="2132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65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CHUM SALMON</a:t>
            </a:r>
          </a:p>
        </p:txBody>
      </p:sp>
      <p:pic>
        <p:nvPicPr>
          <p:cNvPr id="5122" name="Picture 2" descr="https://encrypted-tbn2.gstatic.com/images?q=tbn:ANd9GcTLTmVEf5SApsYE57oqRknI2dVXdU3PNJoE7OdkuBbh8CZcvu1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0691" y="2150918"/>
            <a:ext cx="4706975" cy="35121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3.gstatic.com/images?q=tbn:ANd9GcSVTyMApHEM-SblzUiTQamWYlXfepAWzkV6Ky6M6UR6ZI7AeJGv"/>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17944" y="2150918"/>
            <a:ext cx="5296977" cy="351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13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PINK SALMON</a:t>
            </a:r>
          </a:p>
        </p:txBody>
      </p:sp>
      <p:pic>
        <p:nvPicPr>
          <p:cNvPr id="9222" name="Picture 6" descr="http://www.epicanglingadventure.com/wp-content/uploads/2011/03/pink_salmo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78574" y="1984664"/>
            <a:ext cx="5151700" cy="3863775"/>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http://www.fws.gov/alaska/cybersalmon/pink%20spawn.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54675" y="2098964"/>
            <a:ext cx="6189842" cy="318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67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SOCKEYE SALMON</a:t>
            </a:r>
          </a:p>
        </p:txBody>
      </p:sp>
      <p:pic>
        <p:nvPicPr>
          <p:cNvPr id="10242" name="Picture 2" descr="http://www.kingsailfishmounts.com/UserFiles/Triana%20WR%20Sockeye.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7162" y="2421082"/>
            <a:ext cx="5111939" cy="341860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fly-fishing-discounters.com/images/sockeye-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54674" y="2909455"/>
            <a:ext cx="4877197" cy="226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8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301576-BC98-4CC3-AF4C-0FB8662B18A1}"/>
              </a:ext>
            </a:extLst>
          </p:cNvPr>
          <p:cNvSpPr>
            <a:spLocks noGrp="1"/>
          </p:cNvSpPr>
          <p:nvPr>
            <p:ph type="title"/>
          </p:nvPr>
        </p:nvSpPr>
        <p:spPr/>
        <p:txBody>
          <a:bodyPr/>
          <a:lstStyle/>
          <a:p>
            <a:r>
              <a:rPr lang="en-US" dirty="0"/>
              <a:t>What kind of salmon would we find on the East Coast?</a:t>
            </a:r>
          </a:p>
        </p:txBody>
      </p:sp>
      <p:sp>
        <p:nvSpPr>
          <p:cNvPr id="6" name="Content Placeholder 5">
            <a:extLst>
              <a:ext uri="{FF2B5EF4-FFF2-40B4-BE49-F238E27FC236}">
                <a16:creationId xmlns:a16="http://schemas.microsoft.com/office/drawing/2014/main" id="{8D375EE6-3F81-4F43-A40D-E558941979E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6322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ATLANTIC SALMON</a:t>
            </a:r>
          </a:p>
        </p:txBody>
      </p:sp>
      <p:pic>
        <p:nvPicPr>
          <p:cNvPr id="11266" name="Picture 2" descr="http://www.wherewisemenfish.com/203/images/Russia/Russia-salmon-fishing-big.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3247" y="2587336"/>
            <a:ext cx="5285853" cy="268938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nmfs.noaa.gov/pr/images/fish/atlanticsalmon_migratio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60305" y="2140527"/>
            <a:ext cx="3997264" cy="385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83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6111" y="452718"/>
            <a:ext cx="8747271" cy="887709"/>
          </a:xfrm>
        </p:spPr>
        <p:txBody>
          <a:bodyPr/>
          <a:lstStyle/>
          <a:p>
            <a:r>
              <a:rPr lang="en-US" sz="2800" dirty="0"/>
              <a:t>EPA Recommended Temperature Thresholds to Protect </a:t>
            </a:r>
            <a:r>
              <a:rPr lang="en-US" sz="2800" dirty="0" err="1"/>
              <a:t>Salmonid</a:t>
            </a:r>
            <a:r>
              <a:rPr lang="en-US" sz="2800" dirty="0"/>
              <a:t> species and Trout</a:t>
            </a:r>
          </a:p>
        </p:txBody>
      </p:sp>
      <p:sp>
        <p:nvSpPr>
          <p:cNvPr id="6" name="Content Placeholder 5"/>
          <p:cNvSpPr>
            <a:spLocks noGrp="1"/>
          </p:cNvSpPr>
          <p:nvPr>
            <p:ph idx="1"/>
          </p:nvPr>
        </p:nvSpPr>
        <p:spPr>
          <a:xfrm>
            <a:off x="976746" y="1569028"/>
            <a:ext cx="9073108" cy="4679372"/>
          </a:xfrm>
        </p:spPr>
        <p:txBody>
          <a:bodyPr>
            <a:normAutofit fontScale="70000" lnSpcReduction="20000"/>
          </a:bodyPr>
          <a:lstStyle/>
          <a:p>
            <a:endParaRPr lang="en-US" dirty="0"/>
          </a:p>
          <a:p>
            <a:r>
              <a:rPr lang="en-US" sz="2600" dirty="0"/>
              <a:t>Fish are exothermic (e.g., physiologically controlled by surrounding water temperature levels). As such, water temperature controls all life stage needs.</a:t>
            </a:r>
          </a:p>
          <a:p>
            <a:pPr marL="0" indent="0">
              <a:buNone/>
            </a:pPr>
            <a:endParaRPr lang="en-US" sz="2600" dirty="0"/>
          </a:p>
          <a:p>
            <a:r>
              <a:rPr lang="en-US" sz="2600" dirty="0"/>
              <a:t>Adult migration 64-68 F (18-20 C)</a:t>
            </a:r>
          </a:p>
          <a:p>
            <a:r>
              <a:rPr lang="en-US" sz="2600" dirty="0"/>
              <a:t>Incubation 55 F (13C)</a:t>
            </a:r>
          </a:p>
          <a:p>
            <a:r>
              <a:rPr lang="en-US" sz="2600" dirty="0"/>
              <a:t>Juvenile Rearing 61-64 F (16-18 C)</a:t>
            </a:r>
          </a:p>
          <a:p>
            <a:r>
              <a:rPr lang="en-US" sz="2600" dirty="0" err="1"/>
              <a:t>Smoltification</a:t>
            </a:r>
            <a:r>
              <a:rPr lang="en-US" sz="2600" dirty="0"/>
              <a:t> 57-59 F (14-15 C)</a:t>
            </a:r>
          </a:p>
          <a:p>
            <a:pPr marL="0" indent="0">
              <a:buNone/>
            </a:pPr>
            <a:endParaRPr lang="en-US" dirty="0"/>
          </a:p>
          <a:p>
            <a:r>
              <a:rPr lang="en-US" sz="2300" dirty="0"/>
              <a:t>Prolonged exposures of Chinook salmon to water temperatures above about 20°C (68 F) can result in a number of adverse effects, depending on the life stage (Moyle et al. 2002). </a:t>
            </a:r>
          </a:p>
          <a:p>
            <a:endParaRPr lang="en-US" sz="2300" dirty="0"/>
          </a:p>
          <a:p>
            <a:r>
              <a:rPr lang="en-US" sz="2300" dirty="0"/>
              <a:t>In northern California, both Welsh et al. (2001) and Hines and Ambrose (1998) found that </a:t>
            </a:r>
            <a:r>
              <a:rPr lang="en-US" sz="2300" dirty="0" err="1"/>
              <a:t>coho</a:t>
            </a:r>
            <a:r>
              <a:rPr lang="en-US" sz="2300" dirty="0"/>
              <a:t> salmon juveniles did not persist where the floating weekly maximum temperature exceeded 18.3° C (65 F) for any length of time. </a:t>
            </a:r>
          </a:p>
        </p:txBody>
      </p:sp>
    </p:spTree>
    <p:extLst>
      <p:ext uri="{BB962C8B-B14F-4D97-AF65-F5344CB8AC3E}">
        <p14:creationId xmlns:p14="http://schemas.microsoft.com/office/powerpoint/2010/main" val="3189238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155</TotalTime>
  <Words>406</Words>
  <Application>Microsoft Office PowerPoint</Application>
  <PresentationFormat>Widescreen</PresentationFormat>
  <Paragraphs>46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vt:lpstr>
      <vt:lpstr>Salmon : Types of Salmon</vt:lpstr>
      <vt:lpstr>             CHINOOK SALMON  </vt:lpstr>
      <vt:lpstr>             COHO SALMON</vt:lpstr>
      <vt:lpstr> CHUM SALMON</vt:lpstr>
      <vt:lpstr>          PINK SALMON</vt:lpstr>
      <vt:lpstr>                SOCKEYE SALMON</vt:lpstr>
      <vt:lpstr>What kind of salmon would we find on the East Coast?</vt:lpstr>
      <vt:lpstr>ATLANTIC SALMON</vt:lpstr>
      <vt:lpstr>EPA Recommended Temperature Thresholds to Protect Salmonid species and Trout</vt:lpstr>
      <vt:lpstr> SALMON FINS</vt:lpstr>
      <vt:lpstr>    The Anadromous Journey</vt:lpstr>
      <vt:lpstr>What is the most prevalent fish in the Van Duzen and Eel Rivers?</vt:lpstr>
      <vt:lpstr>What are the things salmon need in their spawning habitat.</vt:lpstr>
      <vt:lpstr>PowerPoint Presentation</vt:lpstr>
      <vt:lpstr>Are Steelhead Salmon?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Salmon Quiz</dc:title>
  <dc:creator>Owner</dc:creator>
  <cp:lastModifiedBy>Sal Steinberg</cp:lastModifiedBy>
  <cp:revision>21</cp:revision>
  <cp:lastPrinted>2016-10-14T14:31:26Z</cp:lastPrinted>
  <dcterms:created xsi:type="dcterms:W3CDTF">2015-01-13T00:34:53Z</dcterms:created>
  <dcterms:modified xsi:type="dcterms:W3CDTF">2018-01-21T19:49:10Z</dcterms:modified>
</cp:coreProperties>
</file>